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57" r:id="rId4"/>
    <p:sldId id="258" r:id="rId6"/>
    <p:sldId id="261" r:id="rId7"/>
    <p:sldId id="267" r:id="rId8"/>
    <p:sldId id="259" r:id="rId9"/>
    <p:sldId id="260" r:id="rId10"/>
    <p:sldId id="262" r:id="rId11"/>
    <p:sldId id="263" r:id="rId12"/>
    <p:sldId id="264" r:id="rId13"/>
    <p:sldId id="276" r:id="rId14"/>
    <p:sldId id="277" r:id="rId15"/>
    <p:sldId id="265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91045" y="131445"/>
            <a:ext cx="5100955" cy="4130675"/>
          </a:xfrm>
        </p:spPr>
        <p:txBody>
          <a:bodyPr>
            <a:normAutofit/>
          </a:bodyPr>
          <a:lstStyle/>
          <a:p>
            <a:br>
              <a:rPr lang="sr-Latn-RS" altLang="en-US" sz="3600" dirty="0">
                <a:latin typeface="Comic Sans MS" panose="030F0702030302020204" charset="0"/>
                <a:cs typeface="Comic Sans MS" panose="030F0702030302020204" charset="0"/>
              </a:rPr>
            </a:br>
            <a:br>
              <a:rPr lang="sr-Latn-RS" altLang="en-US" sz="3600" dirty="0">
                <a:latin typeface="Comic Sans MS" panose="030F0702030302020204" charset="0"/>
                <a:cs typeface="Comic Sans MS" panose="030F0702030302020204" charset="0"/>
              </a:rPr>
            </a:br>
            <a:r>
              <a:rPr lang="sr-Latn-RS" alt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  <a:sym typeface="+mn-ea"/>
              </a:rPr>
              <a:t>OŠ ,,JOVAN RISTIĆ’’</a:t>
            </a:r>
            <a:br>
              <a:rPr lang="sr-Latn-RS" alt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  <a:sym typeface="+mn-ea"/>
              </a:rPr>
            </a:br>
            <a:br>
              <a:rPr lang="sr-Latn-RS" alt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</a:br>
            <a:r>
              <a:rPr lang="sr-Latn-RS" alt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 &amp;</a:t>
            </a:r>
            <a:br>
              <a:rPr lang="sr-Latn-RS" alt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</a:br>
            <a:r>
              <a:rPr lang="sr-Latn-RS" alt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 </a:t>
            </a:r>
            <a:br>
              <a:rPr lang="sr-Latn-RS" alt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</a:br>
            <a:r>
              <a:rPr lang="sr-Latn-RS" alt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  <a:sym typeface="+mn-ea"/>
              </a:rPr>
              <a:t>OŠ ,,RADE DRAINAC’’</a:t>
            </a:r>
            <a:endParaRPr lang="sr-Latn-RS" altLang="en-US" sz="3600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93345"/>
            <a:ext cx="7004050" cy="550672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16560" y="5707380"/>
            <a:ext cx="11502390" cy="8680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sr-Latn-RS" altLang="en-GB" sz="2400" b="1" i="1">
                <a:solidFill>
                  <a:srgbClr val="FF0000"/>
                </a:solidFill>
              </a:rPr>
              <a:t>Inicijatori i koordinatori zajedničkog projekta:</a:t>
            </a:r>
            <a:endParaRPr lang="sr-Latn-RS" altLang="en-GB" sz="2400" b="1" i="1">
              <a:solidFill>
                <a:srgbClr val="FF0000"/>
              </a:solidFill>
            </a:endParaRPr>
          </a:p>
          <a:p>
            <a:r>
              <a:rPr lang="sr-Latn-RS" altLang="en-GB" sz="2400" b="1" i="1">
                <a:solidFill>
                  <a:srgbClr val="FF0000"/>
                </a:solidFill>
              </a:rPr>
              <a:t>Emina Milošević i Jasmina Vasić, nastavnice engleskog jezika</a:t>
            </a:r>
            <a:endParaRPr lang="sr-Latn-RS" altLang="en-GB" sz="2400" b="1" i="1">
              <a:solidFill>
                <a:srgbClr val="FF0000"/>
              </a:solidFill>
            </a:endParaRPr>
          </a:p>
          <a:p>
            <a:endParaRPr lang="sr-Latn-RS" altLang="en-GB" sz="2400" b="1" i="1">
              <a:solidFill>
                <a:srgbClr val="FF0000"/>
              </a:solidFill>
            </a:endParaRPr>
          </a:p>
          <a:p>
            <a:endParaRPr lang="sr-Latn-RS" altLang="en-GB" sz="2400" b="1" i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r-Latn-RS" altLang="en-GB"/>
              <a:t>Primeri kolaža na temu MOJ IDEALNI SVET</a:t>
            </a:r>
            <a:endParaRPr lang="sr-Latn-RS" altLang="en-GB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8105" y="1858645"/>
            <a:ext cx="6097905" cy="499935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00800" y="1858010"/>
            <a:ext cx="5690870" cy="49999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195580"/>
            <a:ext cx="12402820" cy="67468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13995" y="223520"/>
            <a:ext cx="11517630" cy="6375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sr-Latn-RS" altLang="en-GB" sz="4000"/>
              <a:t>Za više detalja o koneptu SCHOOL CHALLENGE konkursa, posetite sajt    www.dfcsrbija.org</a:t>
            </a:r>
            <a:r>
              <a:rPr lang="sr-Latn-RS" altLang="en-GB"/>
              <a:t> </a:t>
            </a:r>
            <a:endParaRPr lang="sr-Latn-RS" alt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20000"/>
          </a:bodyPr>
          <a:p>
            <a:pPr marL="0" indent="0">
              <a:buNone/>
            </a:pPr>
            <a:endParaRPr lang="sr-Latn-RS" altLang="en-GB"/>
          </a:p>
          <a:p>
            <a:pPr marL="0" indent="0">
              <a:buNone/>
            </a:pPr>
            <a:r>
              <a:rPr lang="sr-Latn-RS" altLang="en-GB"/>
              <a:t>Primere gotovih pr</a:t>
            </a:r>
            <a:endParaRPr lang="sr-Latn-RS" altLang="en-GB"/>
          </a:p>
          <a:p>
            <a:pPr marL="0" indent="0">
              <a:buNone/>
            </a:pPr>
            <a:r>
              <a:rPr lang="sr-Latn-RS" altLang="en-GB"/>
              <a:t>ojekata, realizovanih akcija i pobednika konkursa prethodnih godina možete naći na linku</a:t>
            </a:r>
            <a:endParaRPr lang="sr-Latn-RS" altLang="en-GB"/>
          </a:p>
          <a:p>
            <a:pPr marL="0" indent="0">
              <a:buNone/>
            </a:pPr>
            <a:endParaRPr lang="sr-Latn-RS" altLang="en-GB"/>
          </a:p>
          <a:p>
            <a:pPr marL="0" indent="0">
              <a:buNone/>
            </a:pPr>
            <a:r>
              <a:rPr lang="sr-Latn-RS" altLang="en-GB"/>
              <a:t>https://www.dfcsrbija.org/dfc-prica-u-videu/?fbclid=IwAR2skfNevuWWVP6cg9i70ony58gZKx_rbfUKlDglPYqHhHtGJMRJrAXdvZU</a:t>
            </a:r>
            <a:endParaRPr lang="sr-Latn-RS" altLang="en-GB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684645" y="2128520"/>
            <a:ext cx="5057775" cy="40481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r-Latn-RS" altLang="en-GB"/>
              <a:t>Neki od prethodnih pobednika konkursa</a:t>
            </a:r>
            <a:endParaRPr lang="sr-Latn-RS" altLang="en-GB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111250" y="1726565"/>
            <a:ext cx="4955540" cy="397065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93840" y="1805940"/>
            <a:ext cx="5304790" cy="38912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sr-Latn-RS" altLang="en-GB" b="1" i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Pridruži nam se! </a:t>
            </a:r>
            <a:br>
              <a:rPr lang="sr-Latn-RS" altLang="en-GB" b="1" i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</a:br>
            <a:r>
              <a:rPr lang="sr-Latn-RS" altLang="en-GB" b="1" i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Učestvujmo u School Challenge konkursu! </a:t>
            </a:r>
            <a:endParaRPr lang="sr-Latn-RS" altLang="en-GB" b="1" i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88290" y="2017395"/>
            <a:ext cx="5883910" cy="433197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27165" y="2388235"/>
            <a:ext cx="5306060" cy="3829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1445" y="0"/>
            <a:ext cx="11643360" cy="332930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69875" y="3758565"/>
            <a:ext cx="11831955" cy="29317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GB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" y="3970020"/>
            <a:ext cx="11889105" cy="27209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787765" y="365125"/>
            <a:ext cx="2566035" cy="1325880"/>
          </a:xfrm>
        </p:spPr>
        <p:txBody>
          <a:bodyPr/>
          <a:p>
            <a:endParaRPr lang="en-GB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1275" y="365125"/>
            <a:ext cx="8125460" cy="623443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8481060" y="939165"/>
            <a:ext cx="4064000" cy="4591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GB" altLang="en-US"/>
          </a:p>
        </p:txBody>
      </p:sp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22665" y="2924810"/>
            <a:ext cx="3498215" cy="39331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sr-Latn-RS" altLang="en-GB" b="1" i="1">
                <a:solidFill>
                  <a:srgbClr val="C00000"/>
                </a:solidFill>
              </a:rPr>
              <a:t>Učešće u zajedničkom projektu </a:t>
            </a:r>
            <a:br>
              <a:rPr lang="sr-Latn-RS" altLang="en-GB" b="1" i="1">
                <a:solidFill>
                  <a:srgbClr val="C00000"/>
                </a:solidFill>
              </a:rPr>
            </a:br>
            <a:r>
              <a:rPr lang="sr-Latn-RS" altLang="en-GB" b="1" i="1">
                <a:solidFill>
                  <a:srgbClr val="C00000"/>
                </a:solidFill>
              </a:rPr>
              <a:t>SCHOOL CHALLENGE podrazumeva:</a:t>
            </a:r>
            <a:r>
              <a:rPr lang="sr-Latn-RS" altLang="en-GB" i="1">
                <a:solidFill>
                  <a:srgbClr val="C00000"/>
                </a:solidFill>
              </a:rPr>
              <a:t> </a:t>
            </a:r>
            <a:endParaRPr lang="sr-Latn-RS" altLang="en-GB" i="1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endParaRPr lang="sr-Latn-RS" altLang="en-GB"/>
          </a:p>
          <a:p>
            <a:r>
              <a:rPr lang="sr-Latn-RS" altLang="en-GB"/>
              <a:t>znanje, veštine i kreativnost</a:t>
            </a:r>
            <a:endParaRPr lang="sr-Latn-RS" altLang="en-GB"/>
          </a:p>
          <a:p>
            <a:r>
              <a:rPr lang="sr-Latn-RS" altLang="en-GB"/>
              <a:t>angažovanje van školskih obaveza</a:t>
            </a:r>
            <a:endParaRPr lang="sr-Latn-RS" altLang="en-GB"/>
          </a:p>
          <a:p>
            <a:r>
              <a:rPr lang="sr-Latn-RS" altLang="en-GB"/>
              <a:t>posvećenost i doslednost</a:t>
            </a:r>
            <a:endParaRPr lang="sr-Latn-RS" altLang="en-GB"/>
          </a:p>
          <a:p>
            <a:r>
              <a:rPr lang="sr-Latn-RS" altLang="en-GB"/>
              <a:t>saradnju i timski duh</a:t>
            </a:r>
            <a:endParaRPr lang="sr-Latn-RS" altLang="en-GB"/>
          </a:p>
          <a:p>
            <a:r>
              <a:rPr lang="sr-Latn-RS" altLang="en-GB"/>
              <a:t>argumentovane diskusije, empatiju i toleranciju</a:t>
            </a:r>
            <a:endParaRPr lang="sr-Latn-RS" altLang="en-GB"/>
          </a:p>
          <a:p>
            <a:endParaRPr lang="sr-Latn-RS" alt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sr-Latn-RS" altLang="en-GB"/>
          </a:p>
          <a:p>
            <a:r>
              <a:rPr lang="sr-Latn-RS" altLang="en-GB"/>
              <a:t>inicijativu i preduzetnički duh</a:t>
            </a:r>
            <a:endParaRPr lang="sr-Latn-RS" altLang="en-GB"/>
          </a:p>
          <a:p>
            <a:r>
              <a:rPr lang="sr-Latn-RS" altLang="en-GB"/>
              <a:t>korišćenje digitalnih alata, platformi i društvenih mreža</a:t>
            </a:r>
            <a:endParaRPr lang="sr-Latn-RS" altLang="en-GB"/>
          </a:p>
          <a:p>
            <a:r>
              <a:rPr lang="sr-Latn-RS" altLang="en-GB"/>
              <a:t>sposobnost adaptacije i korekcije aktivnosti i planova</a:t>
            </a:r>
            <a:endParaRPr lang="sr-Latn-RS" altLang="en-GB"/>
          </a:p>
          <a:p>
            <a:r>
              <a:rPr lang="sr-Latn-RS" altLang="en-GB"/>
              <a:t>realno i objektivno sagledavanje svog i tuđeg rada</a:t>
            </a:r>
            <a:endParaRPr lang="sr-Latn-RS" alt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sr-Latn-RS" altLang="en-GB" b="1" i="1">
                <a:solidFill>
                  <a:srgbClr val="C00000"/>
                </a:solidFill>
              </a:rPr>
              <a:t>4  ETAPE PROJEKTA</a:t>
            </a:r>
            <a:endParaRPr lang="sr-Latn-RS" altLang="en-GB" b="1" i="1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lang="sr-Latn-RS" altLang="en-GB" b="1" i="1"/>
              <a:t>1. OSETI    </a:t>
            </a:r>
            <a:endParaRPr lang="sr-Latn-RS" altLang="en-GB" b="1" i="1"/>
          </a:p>
          <a:p>
            <a:endParaRPr lang="sr-Latn-RS" altLang="en-GB" b="1" i="1"/>
          </a:p>
          <a:p>
            <a:r>
              <a:rPr lang="sr-Latn-RS" altLang="en-GB" b="1" i="1"/>
              <a:t>2. ZAMISLI</a:t>
            </a:r>
            <a:endParaRPr lang="sr-Latn-RS" altLang="en-GB" b="1" i="1"/>
          </a:p>
          <a:p>
            <a:endParaRPr lang="sr-Latn-RS" altLang="en-GB" b="1" i="1"/>
          </a:p>
          <a:p>
            <a:r>
              <a:rPr lang="sr-Latn-RS" altLang="en-GB" b="1" i="1"/>
              <a:t>3. URADI   </a:t>
            </a:r>
            <a:endParaRPr lang="sr-Latn-RS" altLang="en-GB" b="1" i="1"/>
          </a:p>
          <a:p>
            <a:endParaRPr lang="sr-Latn-RS" altLang="en-GB" b="1" i="1"/>
          </a:p>
          <a:p>
            <a:r>
              <a:rPr lang="sr-Latn-RS" altLang="en-GB" b="1" i="1"/>
              <a:t>4. PODELI         </a:t>
            </a:r>
            <a:endParaRPr lang="sr-Latn-RS" altLang="en-GB" b="1" i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20000"/>
          </a:bodyPr>
          <a:p>
            <a:r>
              <a:rPr lang="sr-Latn-RS" altLang="en-GB"/>
              <a:t>period realizacije - drugo polugodište školske 2023/2024. godine</a:t>
            </a:r>
            <a:endParaRPr lang="sr-Latn-RS" altLang="en-GB"/>
          </a:p>
          <a:p>
            <a:pPr marL="0" indent="0">
              <a:buNone/>
            </a:pPr>
            <a:endParaRPr lang="sr-Latn-RS" altLang="en-GB"/>
          </a:p>
          <a:p>
            <a:r>
              <a:rPr lang="sr-Latn-RS" altLang="en-GB"/>
              <a:t>etape uključuju diskusije, opservacije, istraživački rad, proaktivno delovanje, podelu saznanja, vrednovanje i samovrednovanje, promociju rezultata/produkata projekta kao i saradnju sa lokalnom zajednicom</a:t>
            </a:r>
            <a:endParaRPr lang="sr-Latn-RS" altLang="en-GB"/>
          </a:p>
          <a:p>
            <a:endParaRPr lang="sr-Latn-RS" altLang="en-GB"/>
          </a:p>
          <a:p>
            <a:endParaRPr lang="sr-Latn-RS" alt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66085" y="1691005"/>
            <a:ext cx="507365" cy="626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345" y="2676525"/>
            <a:ext cx="961390" cy="752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420" y="3902075"/>
            <a:ext cx="805815" cy="619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085" y="4964430"/>
            <a:ext cx="825500" cy="6896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51220"/>
          </a:xfrm>
        </p:spPr>
        <p:txBody>
          <a:bodyPr/>
          <a:p>
            <a:endParaRPr lang="en-GB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930275" y="0"/>
            <a:ext cx="9784080" cy="67646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57925"/>
          </a:xfrm>
        </p:spPr>
        <p:txBody>
          <a:bodyPr/>
          <a:p>
            <a:endParaRPr lang="en-GB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076325" y="8255"/>
            <a:ext cx="9800590" cy="67208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sr-Latn-RS" altLang="en-GB" b="1" i="1" u="sng">
                <a:solidFill>
                  <a:srgbClr val="C00000"/>
                </a:solidFill>
              </a:rPr>
              <a:t>Zadatak za zimski raspust - početna faza projekta</a:t>
            </a:r>
            <a:endParaRPr lang="sr-Latn-RS" altLang="en-GB" b="1" i="1" u="sng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lang="sr-Latn-RS" altLang="en-GB"/>
              <a:t>napraviti kolaž na temu </a:t>
            </a:r>
            <a:endParaRPr lang="sr-Latn-RS" altLang="en-GB"/>
          </a:p>
          <a:p>
            <a:pPr marL="0" indent="0">
              <a:buNone/>
            </a:pPr>
            <a:r>
              <a:rPr lang="sr-Latn-RS" altLang="en-GB"/>
              <a:t>  </a:t>
            </a:r>
            <a:r>
              <a:rPr lang="sr-Latn-RS" altLang="en-GB">
                <a:solidFill>
                  <a:srgbClr val="C00000"/>
                </a:solidFill>
              </a:rPr>
              <a:t> MY IDEAL WORLD</a:t>
            </a:r>
            <a:endParaRPr lang="sr-Latn-RS" altLang="en-GB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sr-Latn-RS" altLang="en-GB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sr-Latn-RS" altLang="en-GB">
              <a:solidFill>
                <a:srgbClr val="C00000"/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838200" y="2912110"/>
            <a:ext cx="4836160" cy="36817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198235" y="1691005"/>
            <a:ext cx="5247640" cy="4640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sr-Latn-RS" altLang="en-GB"/>
              <a:t>-</a:t>
            </a:r>
            <a:r>
              <a:rPr lang="sr-Latn-RS" altLang="en-GB" sz="2600"/>
              <a:t> kolaž može biti urađen na hameru, listu bloka 5 ili u digitalnom formatu (montaža u InShot i sličnim aplikacijama, esej u Word-u, PDF-u, PPT prezentacija, kratki video klip/filmić snimljen telefonom....)</a:t>
            </a:r>
            <a:endParaRPr lang="sr-Latn-RS" altLang="en-GB" sz="2600"/>
          </a:p>
          <a:p>
            <a:endParaRPr lang="sr-Latn-RS" altLang="en-GB" sz="2600"/>
          </a:p>
          <a:p>
            <a:r>
              <a:rPr lang="sr-Latn-RS" altLang="en-GB" sz="2600"/>
              <a:t>- svaki rad će biti prezentovan na srpskom/engleskom jeziku pred celom ekipom učenika iz obe škole i biće korišćen kao </a:t>
            </a:r>
            <a:r>
              <a:rPr lang="sr-Latn-RS" altLang="en-GB" sz="2600" b="1">
                <a:solidFill>
                  <a:srgbClr val="FF0000"/>
                </a:solidFill>
              </a:rPr>
              <a:t>osnova za diskusiju i izbor tema za projekat</a:t>
            </a:r>
            <a:endParaRPr lang="sr-Latn-RS" altLang="en-GB" sz="2600"/>
          </a:p>
          <a:p>
            <a:endParaRPr lang="sr-Latn-RS" altLang="en-GB" sz="2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sr-Latn-RS" altLang="en-GB"/>
              <a:t>Primeri kolaža na temu MOJ IDELANI SVET</a:t>
            </a:r>
            <a:br>
              <a:rPr lang="sr-Latn-RS" altLang="en-GB"/>
            </a:br>
            <a:endParaRPr lang="sr-Latn-RS" altLang="en-GB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3180" y="1449705"/>
            <a:ext cx="5584825" cy="495490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05475" y="1450340"/>
            <a:ext cx="6339205" cy="49542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1839</Words>
  <Application>WPS Presentation</Application>
  <PresentationFormat>Widescreen</PresentationFormat>
  <Paragraphs>64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4" baseType="lpstr">
      <vt:lpstr>Arial</vt:lpstr>
      <vt:lpstr>SimSun</vt:lpstr>
      <vt:lpstr>Wingdings</vt:lpstr>
      <vt:lpstr>Comic Sans MS</vt:lpstr>
      <vt:lpstr>Calibri</vt:lpstr>
      <vt:lpstr>Microsoft YaHei</vt:lpstr>
      <vt:lpstr>Arial Unicode MS</vt:lpstr>
      <vt:lpstr>Calibri Light</vt:lpstr>
      <vt:lpstr>Office Theme</vt:lpstr>
      <vt:lpstr>  OŠ ,,JOVAN RISTIĆ’’   &amp;   OŠ ,,RADE DRAINAC’’</vt:lpstr>
      <vt:lpstr>PowerPoint 演示文稿</vt:lpstr>
      <vt:lpstr>PowerPoint 演示文稿</vt:lpstr>
      <vt:lpstr>Učešće u zajedničkom projektu  SCHOOL CHALLENGE podrazumeva: </vt:lpstr>
      <vt:lpstr>4  ETAPE PROJEKTA</vt:lpstr>
      <vt:lpstr>PowerPoint 演示文稿</vt:lpstr>
      <vt:lpstr>PowerPoint 演示文稿</vt:lpstr>
      <vt:lpstr>Zadatak za zimski raspust - početna faza projekta</vt:lpstr>
      <vt:lpstr>Primeri kolaža na temu MOJ IDELANI SVET </vt:lpstr>
      <vt:lpstr>Primeri kolaža na temu MOJ IDEALNI SVET</vt:lpstr>
      <vt:lpstr>PowerPoint 演示文稿</vt:lpstr>
      <vt:lpstr>PowerPoint 演示文稿</vt:lpstr>
      <vt:lpstr>Za više detalja o koneptu SCHOOL CHALLENGE konkursa, posetite sajt    www.dfcsrbija.org </vt:lpstr>
      <vt:lpstr>Neki od prethodnih pobednika konkursa</vt:lpstr>
      <vt:lpstr>Pridruži nam se!  Učestvujmo u School Challenge konkursu!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_x000B_ OŠ ,,JOVAN RISTIĆ’’   &amp;   OŠ ,,RADE DRAINAC’’</dc:title>
  <dc:creator/>
  <cp:lastModifiedBy>Jasmina</cp:lastModifiedBy>
  <cp:revision>31</cp:revision>
  <dcterms:created xsi:type="dcterms:W3CDTF">2023-12-12T15:10:00Z</dcterms:created>
  <dcterms:modified xsi:type="dcterms:W3CDTF">2023-12-14T20:46:17Z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D8ACB6D1F2A14006910607BF5F3E7867_12</vt:lpwstr>
  </property>
  <property fmtid="{D5CDD505-2E9C-101B-9397-08002B2CF9AE}" pid="3" name="KSOProductBuildVer">
    <vt:lpwstr>2057-12.2.0.13359</vt:lpwstr>
  </property>
</Properties>
</file>